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982" r:id="rId2"/>
    <p:sldId id="1560" r:id="rId3"/>
    <p:sldId id="1568" r:id="rId4"/>
    <p:sldId id="1988" r:id="rId5"/>
    <p:sldId id="1977" r:id="rId6"/>
    <p:sldId id="1956" r:id="rId7"/>
    <p:sldId id="1981" r:id="rId8"/>
    <p:sldId id="951" r:id="rId9"/>
    <p:sldId id="1958" r:id="rId10"/>
    <p:sldId id="1959" r:id="rId11"/>
    <p:sldId id="1961" r:id="rId12"/>
    <p:sldId id="1962" r:id="rId13"/>
    <p:sldId id="1963" r:id="rId14"/>
    <p:sldId id="1964" r:id="rId15"/>
    <p:sldId id="1983" r:id="rId16"/>
    <p:sldId id="1966" r:id="rId17"/>
    <p:sldId id="1967" r:id="rId18"/>
    <p:sldId id="1968" r:id="rId19"/>
    <p:sldId id="1969" r:id="rId20"/>
    <p:sldId id="1986" r:id="rId21"/>
    <p:sldId id="1987" r:id="rId22"/>
    <p:sldId id="1971" r:id="rId23"/>
    <p:sldId id="1972" r:id="rId24"/>
    <p:sldId id="1973" r:id="rId25"/>
    <p:sldId id="1974" r:id="rId26"/>
    <p:sldId id="1975" r:id="rId27"/>
    <p:sldId id="1558" r:id="rId28"/>
    <p:sldId id="1949" r:id="rId29"/>
    <p:sldId id="1950" r:id="rId30"/>
    <p:sldId id="1923" r:id="rId31"/>
    <p:sldId id="1914" r:id="rId32"/>
    <p:sldId id="1916" r:id="rId33"/>
    <p:sldId id="1980" r:id="rId34"/>
    <p:sldId id="1960" r:id="rId35"/>
    <p:sldId id="1581" r:id="rId36"/>
    <p:sldId id="1945" r:id="rId37"/>
    <p:sldId id="1989" r:id="rId38"/>
    <p:sldId id="1990" r:id="rId39"/>
    <p:sldId id="1953" r:id="rId40"/>
    <p:sldId id="1556" r:id="rId4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30"/>
    <a:srgbClr val="23029A"/>
    <a:srgbClr val="150399"/>
    <a:srgbClr val="2B118B"/>
    <a:srgbClr val="3200C0"/>
    <a:srgbClr val="FF0000"/>
    <a:srgbClr val="000099"/>
    <a:srgbClr val="951507"/>
    <a:srgbClr val="79070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25" autoAdjust="0"/>
    <p:restoredTop sz="95033" autoAdjust="0"/>
  </p:normalViewPr>
  <p:slideViewPr>
    <p:cSldViewPr>
      <p:cViewPr varScale="1">
        <p:scale>
          <a:sx n="74" d="100"/>
          <a:sy n="74" d="100"/>
        </p:scale>
        <p:origin x="1618" y="2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197" y="53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Gateway market (&gt;500,000 sf convention center space</c:v>
                </c:pt>
                <c:pt idx="1">
                  <c:v>National market (100,000 to 500,000 sf convention center space)</c:v>
                </c:pt>
                <c:pt idx="2">
                  <c:v>Regional market (&lt;100,000 sf convention center space)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3-4DB2-804E-8F1F7DEEF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important</c:v>
                </c:pt>
                <c:pt idx="1">
                  <c:v>Important</c:v>
                </c:pt>
                <c:pt idx="2">
                  <c:v>Neutral, neither important nor not important</c:v>
                </c:pt>
                <c:pt idx="3">
                  <c:v>Somewhat not important</c:v>
                </c:pt>
                <c:pt idx="4">
                  <c:v>Not at all important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0.46880000000000011</c:v>
                </c:pt>
                <c:pt idx="1">
                  <c:v>0.34380000000000011</c:v>
                </c:pt>
                <c:pt idx="2">
                  <c:v>0.1875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B-464D-A3E5-CC2A62488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1-E2E6-466F-B981-8B76907BB0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Yes, experiencing inflation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6-466F-B981-8B76907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5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</c:v>
                </c:pt>
                <c:pt idx="1">
                  <c:v>F&amp;B</c:v>
                </c:pt>
                <c:pt idx="2">
                  <c:v>Other Event Services Labor</c:v>
                </c:pt>
                <c:pt idx="3">
                  <c:v>Audio-Visual</c:v>
                </c:pt>
                <c:pt idx="4">
                  <c:v>Rigging or Material Handling</c:v>
                </c:pt>
                <c:pt idx="5">
                  <c:v>Exhibition Halls, Ballrooms, Meeting Rooms</c:v>
                </c:pt>
                <c:pt idx="6">
                  <c:v>Electrical</c:v>
                </c:pt>
                <c:pt idx="7">
                  <c:v>Telecom/Internet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0.18</c:v>
                </c:pt>
                <c:pt idx="1">
                  <c:v>0.13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0.03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3-44CD-82FD-026134F3F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Attendance marketing</c:v>
                </c:pt>
                <c:pt idx="1">
                  <c:v>Event content, education</c:v>
                </c:pt>
                <c:pt idx="2">
                  <c:v>On-site experiential elements</c:v>
                </c:pt>
                <c:pt idx="3">
                  <c:v>Event tech software, platforms</c:v>
                </c:pt>
                <c:pt idx="4">
                  <c:v>Exhibitor, sponsor sales</c:v>
                </c:pt>
                <c:pt idx="5">
                  <c:v>F&amp;B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0.52310000000000001</c:v>
                </c:pt>
                <c:pt idx="1">
                  <c:v>0.50770000000000004</c:v>
                </c:pt>
                <c:pt idx="2">
                  <c:v>0.46150000000000002</c:v>
                </c:pt>
                <c:pt idx="3">
                  <c:v>0.4</c:v>
                </c:pt>
                <c:pt idx="4">
                  <c:v>0.3231</c:v>
                </c:pt>
                <c:pt idx="5">
                  <c:v>0.26150000000000001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D-4EB5-9D48-A36629C71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Inflation</c:v>
                </c:pt>
                <c:pt idx="1">
                  <c:v>Economy</c:v>
                </c:pt>
                <c:pt idx="2">
                  <c:v> Hotel availability, pricing </c:v>
                </c:pt>
                <c:pt idx="3">
                  <c:v> Low attendance </c:v>
                </c:pt>
                <c:pt idx="4">
                  <c:v> Air travel issues</c:v>
                </c:pt>
                <c:pt idx="5">
                  <c:v>Competition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</c:v>
                </c:pt>
                <c:pt idx="1">
                  <c:v>0.6</c:v>
                </c:pt>
                <c:pt idx="2">
                  <c:v>0.51</c:v>
                </c:pt>
                <c:pt idx="3">
                  <c:v>0.4</c:v>
                </c:pt>
                <c:pt idx="4">
                  <c:v>0.37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7-432C-8775-7AD4EA784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Technology</c:v>
                </c:pt>
                <c:pt idx="1">
                  <c:v> Meeting rooms</c:v>
                </c:pt>
                <c:pt idx="2">
                  <c:v>Connections to transportation</c:v>
                </c:pt>
                <c:pt idx="3">
                  <c:v>F&amp;B</c:v>
                </c:pt>
                <c:pt idx="4">
                  <c:v> Ballroom(s)</c:v>
                </c:pt>
                <c:pt idx="5">
                  <c:v>Venue connections to hotels, buildings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0.48</c:v>
                </c:pt>
                <c:pt idx="1">
                  <c:v>0.4</c:v>
                </c:pt>
                <c:pt idx="2">
                  <c:v>0.37</c:v>
                </c:pt>
                <c:pt idx="3">
                  <c:v>0.31</c:v>
                </c:pt>
                <c:pt idx="4">
                  <c:v>0.26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D-4EB5-9D48-A36629C71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00010786322994"/>
          <c:y val="9.5012618614980809E-2"/>
          <c:w val="0.51373494409089271"/>
          <c:h val="0.721204825358368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%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BBBA-465A-BD50-B6FC6915605E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2-BBBA-465A-BD50-B6FC6915605E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4-BBBA-465A-BD50-B6FC691560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Yes, plan to launch a new event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BA-465A-BD50-B6FC69156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8-4DBA-B09A-1683BDBA57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E8-4DBA-B09A-1683BDBA57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8-4DBA-B09A-1683BDBA573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8-4DBA-B09A-1683BDBA573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E8-4DBA-B09A-1683BDBA573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8-4DBA-B09A-1683BDBA5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</c:v>
                </c:pt>
                <c:pt idx="1">
                  <c:v>0.15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8-4DBA-B09A-1683BDBA5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84776902887141E-2"/>
          <c:y val="2.4563229023035628E-2"/>
          <c:w val="0.98402780511811028"/>
          <c:h val="0.79108150543682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F2-41C5-8091-2EED6A6245E9}"/>
                </c:ext>
              </c:extLst>
            </c:dLbl>
            <c:dLbl>
              <c:idx val="3"/>
              <c:layout>
                <c:manualLayout>
                  <c:x val="-2.7778871391076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2-41C5-8091-2EED6A624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Decreased attendance</c:v>
                </c:pt>
                <c:pt idx="1">
                  <c:v>More attendees are staying in host city longer for tourism</c:v>
                </c:pt>
                <c:pt idx="2">
                  <c:v>Cos. and groups are sending smaller #'s attendees </c:v>
                </c:pt>
                <c:pt idx="3">
                  <c:v>More cos. or groups meeting specifically at events to bring teams together</c:v>
                </c:pt>
                <c:pt idx="4">
                  <c:v>Increased attendance</c:v>
                </c:pt>
                <c:pt idx="5">
                  <c:v>More attendees traveling with family/friends</c:v>
                </c:pt>
                <c:pt idx="6">
                  <c:v>More attendees are staying longer for other work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0.22950000000000001</c:v>
                </c:pt>
                <c:pt idx="1">
                  <c:v>0.21310000000000001</c:v>
                </c:pt>
                <c:pt idx="2">
                  <c:v>0.21310000000000001</c:v>
                </c:pt>
                <c:pt idx="3">
                  <c:v>0.14749999999999999</c:v>
                </c:pt>
                <c:pt idx="4">
                  <c:v>0.13109999999999999</c:v>
                </c:pt>
                <c:pt idx="5">
                  <c:v>8.199999999999999E-2</c:v>
                </c:pt>
                <c:pt idx="6">
                  <c:v>8.199999999999999E-2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2-41C5-8091-2EED6A624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7965696"/>
        <c:axId val="87967232"/>
      </c:barChart>
      <c:catAx>
        <c:axId val="8796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7967232"/>
        <c:crosses val="autoZero"/>
        <c:auto val="1"/>
        <c:lblAlgn val="ctr"/>
        <c:lblOffset val="100"/>
        <c:noMultiLvlLbl val="0"/>
      </c:catAx>
      <c:valAx>
        <c:axId val="87967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8796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confident</c:v>
                </c:pt>
                <c:pt idx="1">
                  <c:v>Confident</c:v>
                </c:pt>
                <c:pt idx="2">
                  <c:v>Neutral</c:v>
                </c:pt>
                <c:pt idx="3">
                  <c:v>Not confident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0.1212</c:v>
                </c:pt>
                <c:pt idx="1">
                  <c:v>0.78790000000000004</c:v>
                </c:pt>
                <c:pt idx="2">
                  <c:v>9.0899999999999995E-2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5-4D26-8D0D-98EDE269E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684073344998539E-2"/>
                      <c:h val="0.138173938786003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3F-4C3E-8FE8-CB11AF283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100,000 gross square feet</c:v>
                </c:pt>
                <c:pt idx="1">
                  <c:v>100,001 to 250,000 gross square feet</c:v>
                </c:pt>
                <c:pt idx="2">
                  <c:v>250,001 to 500,000 gross square feet</c:v>
                </c:pt>
                <c:pt idx="3">
                  <c:v>500,001 to 750,000 gross square feet</c:v>
                </c:pt>
                <c:pt idx="4">
                  <c:v>Over 750,001 gross square feet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0.2414</c:v>
                </c:pt>
                <c:pt idx="1">
                  <c:v>0.2069</c:v>
                </c:pt>
                <c:pt idx="2">
                  <c:v>0.27589999999999998</c:v>
                </c:pt>
                <c:pt idx="3">
                  <c:v>0.1724</c:v>
                </c:pt>
                <c:pt idx="4">
                  <c:v>0.10340000000000001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F-4C3E-8FE8-CB11AF283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Assn. conferences, meetings</c:v>
                </c:pt>
                <c:pt idx="1">
                  <c:v>Sporting events</c:v>
                </c:pt>
                <c:pt idx="2">
                  <c:v>Assn. conventions w/exhibits</c:v>
                </c:pt>
                <c:pt idx="3">
                  <c:v>Natt., Intl. corp. meetings</c:v>
                </c:pt>
                <c:pt idx="4">
                  <c:v>Local corp. meetings</c:v>
                </c:pt>
                <c:pt idx="5">
                  <c:v>Consumer shows</c:v>
                </c:pt>
                <c:pt idx="6">
                  <c:v>Entertainment</c:v>
                </c:pt>
                <c:pt idx="7">
                  <c:v>Exhibitions, trade shows</c:v>
                </c:pt>
                <c:pt idx="8">
                  <c:v>Gov. events, meeetings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0.56999999999999995</c:v>
                </c:pt>
                <c:pt idx="1">
                  <c:v>0.52</c:v>
                </c:pt>
                <c:pt idx="2">
                  <c:v>0.5</c:v>
                </c:pt>
                <c:pt idx="3">
                  <c:v>0.43</c:v>
                </c:pt>
                <c:pt idx="4">
                  <c:v>0.41</c:v>
                </c:pt>
                <c:pt idx="5">
                  <c:v>0.34</c:v>
                </c:pt>
                <c:pt idx="6">
                  <c:v>0.27</c:v>
                </c:pt>
                <c:pt idx="7">
                  <c:v>0.2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A-49B3-B329-46D096A98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Much better than expected</c:v>
                </c:pt>
                <c:pt idx="1">
                  <c:v>Better than expected</c:v>
                </c:pt>
                <c:pt idx="2">
                  <c:v>Just as expected</c:v>
                </c:pt>
                <c:pt idx="3">
                  <c:v>Worse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0.45710000000000001</c:v>
                </c:pt>
                <c:pt idx="1">
                  <c:v>0.37140000000000001</c:v>
                </c:pt>
                <c:pt idx="2">
                  <c:v>0.1714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4-48FB-9D52-BCB0C89DB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Technology infrastructure, services</c:v>
                </c:pt>
                <c:pt idx="1">
                  <c:v>Exhibit halls</c:v>
                </c:pt>
                <c:pt idx="2">
                  <c:v>Signage</c:v>
                </c:pt>
                <c:pt idx="3">
                  <c:v>Meeting rooms</c:v>
                </c:pt>
                <c:pt idx="4">
                  <c:v>Ballroom(s)</c:v>
                </c:pt>
                <c:pt idx="5">
                  <c:v>Loading dock, related areas</c:v>
                </c:pt>
                <c:pt idx="6">
                  <c:v>Client-facing F&amp;B areas, restaurants</c:v>
                </c:pt>
                <c:pt idx="7">
                  <c:v>Other concession areas, store-fronts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0.34380000000000011</c:v>
                </c:pt>
                <c:pt idx="1">
                  <c:v>0.3125</c:v>
                </c:pt>
                <c:pt idx="2">
                  <c:v>0.28129999999999999</c:v>
                </c:pt>
                <c:pt idx="3">
                  <c:v>0.25</c:v>
                </c:pt>
                <c:pt idx="4">
                  <c:v>0.1875</c:v>
                </c:pt>
                <c:pt idx="5">
                  <c:v>0.1875</c:v>
                </c:pt>
                <c:pt idx="6">
                  <c:v>0.1875</c:v>
                </c:pt>
                <c:pt idx="7">
                  <c:v>0.15629999999999999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B-41E1-8C8A-1B3F2A20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1-677D-4F8C-8C62-F1158A2CF3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Innovation Added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7D-4F8C-8C62-F1158A2CF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5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More cos. meeting specifically at events to bring dispersed teams together</c:v>
                </c:pt>
                <c:pt idx="1">
                  <c:v>Cos. are sending smaller #'s attendees</c:v>
                </c:pt>
                <c:pt idx="2">
                  <c:v>Decreased attendance</c:v>
                </c:pt>
                <c:pt idx="3">
                  <c:v>Increased attendance</c:v>
                </c:pt>
                <c:pt idx="4">
                  <c:v>More attendees staying in the host city longer for tourism, vacation</c:v>
                </c:pt>
                <c:pt idx="5">
                  <c:v>More attendees traveling w/family, friends</c:v>
                </c:pt>
                <c:pt idx="6">
                  <c:v>More attendees staying in the host city longer for other work</c:v>
                </c:pt>
                <c:pt idx="7">
                  <c:v>Unsure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0.28129999999999999</c:v>
                </c:pt>
                <c:pt idx="1">
                  <c:v>0.1875</c:v>
                </c:pt>
                <c:pt idx="2">
                  <c:v>0.1875</c:v>
                </c:pt>
                <c:pt idx="3">
                  <c:v>0.1875</c:v>
                </c:pt>
                <c:pt idx="4">
                  <c:v>9.3800000000000008E-2</c:v>
                </c:pt>
                <c:pt idx="5">
                  <c:v>9.3800000000000008E-2</c:v>
                </c:pt>
                <c:pt idx="6">
                  <c:v>6.25E-2</c:v>
                </c:pt>
                <c:pt idx="7">
                  <c:v>0.40630000000000011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C-491A-BF9D-627E12D57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1-3380-4483-9A43-D1FCFDBF11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Yes, booking new types of events, groups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80-4483-9A43-D1FCFDBF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5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70370370370367E-3"/>
          <c:y val="3.4591194968553458E-2"/>
          <c:w val="0.97453703703703709"/>
          <c:h val="0.8005288961521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Worldwide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important</c:v>
                </c:pt>
                <c:pt idx="1">
                  <c:v>Important</c:v>
                </c:pt>
                <c:pt idx="2">
                  <c:v>Neutral, neither important nor not important</c:v>
                </c:pt>
                <c:pt idx="3">
                  <c:v>Somewhat not important</c:v>
                </c:pt>
                <c:pt idx="4">
                  <c:v>Not at all important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0.4375</c:v>
                </c:pt>
                <c:pt idx="1">
                  <c:v>0.34380000000000011</c:v>
                </c:pt>
                <c:pt idx="2">
                  <c:v>0.15629999999999999</c:v>
                </c:pt>
                <c:pt idx="3">
                  <c:v>3.1300000000000001E-2</c:v>
                </c:pt>
                <c:pt idx="4">
                  <c:v>3.1300000000000001E-2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3-4EB2-B3D5-1070B962B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462576"/>
        <c:axId val="1892464016"/>
      </c:barChart>
      <c:catAx>
        <c:axId val="1892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2464016"/>
        <c:crosses val="autoZero"/>
        <c:auto val="1"/>
        <c:lblAlgn val="ctr"/>
        <c:lblOffset val="100"/>
        <c:noMultiLvlLbl val="0"/>
      </c:catAx>
      <c:valAx>
        <c:axId val="189246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24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76A8AA7-FB7B-4940-B146-64ED6EED741B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149058B-6A9B-4202-A462-6C12EF8CB7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D839001-3E9E-4724-8E09-07592E33662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E0B2E1C-028C-414B-9C27-2F2AA0E4C9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3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6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69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1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5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53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8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57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1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0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4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7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7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6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6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2E1C-028C-414B-9C27-2F2AA0E4C9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15D3-BFD8-4B0C-A1BD-1917CF526A78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6509-9129-4929-965B-9A76AA7C1A21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7B52-F515-4EC8-9708-E0F9E1A30B02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FA27-E30E-4062-BFBE-9DA70EDACEF7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020D-2E59-4206-8A1B-CF7EBC1D720D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125-BC52-4913-88C0-C53861E310DB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0073-4037-47DC-B549-4D9CC75F6D05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04A2-7C2A-4CBD-BBF8-1BE43FC43261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637-3C0F-4FC6-B7AC-86190434D138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7001"/>
            <a:ext cx="2844800" cy="365125"/>
          </a:xfrm>
        </p:spPr>
        <p:txBody>
          <a:bodyPr/>
          <a:lstStyle>
            <a:lvl1pPr>
              <a:defRPr sz="1000">
                <a:latin typeface="Helvetica" pitchFamily="34" charset="0"/>
                <a:cs typeface="Helvetica" pitchFamily="34" charset="0"/>
              </a:defRPr>
            </a:lvl1pPr>
          </a:lstStyle>
          <a:p>
            <a:fld id="{7EE528F4-D5A0-4685-975C-C614BF3237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538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333-4D29-4434-BE6F-C1A3E8CA6F1C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AB35-AC18-4D04-B400-74FDE0CF6011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F46B-24C7-4F13-9AB1-65F58F2639B6}" type="datetime1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B271-2AAF-4CF9-9923-E1A2E418F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96273" y="635167"/>
            <a:ext cx="9366927" cy="10156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 Convention Center &amp; Event Producer </a:t>
            </a:r>
          </a:p>
          <a:p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 Outlook 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752600" y="5867400"/>
            <a:ext cx="47244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Michael Hughes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Managing Director Research &amp; Consulting</a:t>
            </a:r>
          </a:p>
        </p:txBody>
      </p:sp>
      <p:pic>
        <p:nvPicPr>
          <p:cNvPr id="27" name="Picture 2" descr="C:\Users\Michael Hughes\Desktop\AI Red 7\Logos AI Research &amp; Consulting\AI_RC_Horizontal_B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867400"/>
            <a:ext cx="2011681" cy="73152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>
            <a:off x="6629400" y="5867400"/>
            <a:ext cx="0" cy="685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905000" y="5562600"/>
            <a:ext cx="8458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996273" y="2133600"/>
            <a:ext cx="936692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Your guide to top tech conferences 2020">
            <a:extLst>
              <a:ext uri="{FF2B5EF4-FFF2-40B4-BE49-F238E27FC236}">
                <a16:creationId xmlns:a16="http://schemas.microsoft.com/office/drawing/2014/main" id="{1CEB7F97-B780-3CD0-6B50-0FD51DD5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019" y="2599286"/>
            <a:ext cx="3004226" cy="227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cdn2.business2community.com/wp-content/uploads/2014/08/2012-CES-trade-show-floor-300x165.jpg">
            <a:extLst>
              <a:ext uri="{FF2B5EF4-FFF2-40B4-BE49-F238E27FC236}">
                <a16:creationId xmlns:a16="http://schemas.microsoft.com/office/drawing/2014/main" id="{AB475F14-700E-D42B-7BC4-D644187A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273" y="2640918"/>
            <a:ext cx="3004227" cy="223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group of people walking on a red carpet&#10;&#10;Description automatically generated with medium confidence">
            <a:extLst>
              <a:ext uri="{FF2B5EF4-FFF2-40B4-BE49-F238E27FC236}">
                <a16:creationId xmlns:a16="http://schemas.microsoft.com/office/drawing/2014/main" id="{661726BF-8925-AE09-7E24-FFE184DA0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63" y="2599286"/>
            <a:ext cx="2801437" cy="110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VenueConnect">
            <a:extLst>
              <a:ext uri="{FF2B5EF4-FFF2-40B4-BE49-F238E27FC236}">
                <a16:creationId xmlns:a16="http://schemas.microsoft.com/office/drawing/2014/main" id="{3F46ADC2-CE65-7A1E-B378-908F44B0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8237"/>
            <a:ext cx="2801437" cy="6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 venue total bookings and gross revenue vs. 2019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recovery on attendance – yet revenue and bookings are still behind 2019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B2E31-E82C-C0A3-0185-DFAC27A79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19217"/>
            <a:ext cx="31242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AD39E-DDED-35AB-1540-7BF27339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371494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Arial" pitchFamily="34" charset="0"/>
                <a:cs typeface="Arial" pitchFamily="34" charset="0"/>
              </a:rPr>
              <a:t>Gross Revenue compared to 2019 </a:t>
            </a:r>
            <a:br>
              <a:rPr lang="en-US" sz="1600" b="1" i="1" dirty="0">
                <a:latin typeface="Arial" pitchFamily="34" charset="0"/>
                <a:cs typeface="Arial" pitchFamily="34" charset="0"/>
              </a:rPr>
            </a:br>
            <a:r>
              <a:rPr lang="en-US" sz="1600" b="1" i="1" dirty="0">
                <a:latin typeface="Arial" pitchFamily="34" charset="0"/>
                <a:cs typeface="Arial" pitchFamily="34" charset="0"/>
              </a:rPr>
              <a:t>% of Convention Centers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3F7188-6389-4E21-E8DB-DD0326F1B576}"/>
              </a:ext>
            </a:extLst>
          </p:cNvPr>
          <p:cNvCxnSpPr>
            <a:cxnSpLocks/>
          </p:cNvCxnSpPr>
          <p:nvPr/>
        </p:nvCxnSpPr>
        <p:spPr>
          <a:xfrm>
            <a:off x="6019800" y="2371494"/>
            <a:ext cx="0" cy="2276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4F76E-D39C-A34A-B489-D9207A3E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48000"/>
            <a:ext cx="31242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9656D-19CB-82D4-1DA5-42EDFFF0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373868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Arial" pitchFamily="34" charset="0"/>
                <a:cs typeface="Arial" pitchFamily="34" charset="0"/>
              </a:rPr>
              <a:t>Total Bookings compared to 2019 </a:t>
            </a:r>
          </a:p>
          <a:p>
            <a:pPr algn="ctr"/>
            <a:r>
              <a:rPr lang="en-US" sz="1600" b="1" i="1" dirty="0">
                <a:latin typeface="Arial" pitchFamily="34" charset="0"/>
                <a:cs typeface="Arial" pitchFamily="34" charset="0"/>
              </a:rPr>
              <a:t>% of Convention Centers 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Venue strategy, business model and pricing changes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Centers have been reassessing the business – and making changes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177737-49F9-A363-A0AF-61B97EF77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04175"/>
              </p:ext>
            </p:extLst>
          </p:nvPr>
        </p:nvGraphicFramePr>
        <p:xfrm>
          <a:off x="762000" y="1698248"/>
          <a:ext cx="11049000" cy="470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9374">
                  <a:extLst>
                    <a:ext uri="{9D8B030D-6E8A-4147-A177-3AD203B41FA5}">
                      <a16:colId xmlns:a16="http://schemas.microsoft.com/office/drawing/2014/main" val="1520590479"/>
                    </a:ext>
                  </a:extLst>
                </a:gridCol>
                <a:gridCol w="1789626">
                  <a:extLst>
                    <a:ext uri="{9D8B030D-6E8A-4147-A177-3AD203B41FA5}">
                      <a16:colId xmlns:a16="http://schemas.microsoft.com/office/drawing/2014/main" val="1315818121"/>
                    </a:ext>
                  </a:extLst>
                </a:gridCol>
              </a:tblGrid>
              <a:tr h="389993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781168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Increased other venue services pricing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6628015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our pricing for exhibition halls </a:t>
                      </a:r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major event spaces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284326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Changed our bookings and marketing focus</a:t>
                      </a:r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orientation to certain types of events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1762247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Started to offer important new services or lines of business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6746677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Changed formal relationship with CVB/DMO/city-regional destination marketing partner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1343688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Changed critical services provider partner(s) such as F&amp;B or telecommunications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7406594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Partnered with event producers to launch or co-own events, or cost/profit/risk share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146596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Other important partnership(s)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157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of political and social activism on bookings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39969"/>
            <a:ext cx="11506200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Broadly, there are three types of destinations – those losing some business and not being considered; cities winning this lost business; and a third group that’s neutral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5ABAF6-59EE-A78B-1162-42593F91E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66782"/>
              </p:ext>
            </p:extLst>
          </p:nvPr>
        </p:nvGraphicFramePr>
        <p:xfrm>
          <a:off x="685800" y="1981200"/>
          <a:ext cx="108203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0">
                  <a:extLst>
                    <a:ext uri="{9D8B030D-6E8A-4147-A177-3AD203B41FA5}">
                      <a16:colId xmlns:a16="http://schemas.microsoft.com/office/drawing/2014/main" val="1520590479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1315818121"/>
                    </a:ext>
                  </a:extLst>
                </a:gridCol>
              </a:tblGrid>
              <a:tr h="498768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781168"/>
                  </a:ext>
                </a:extLst>
              </a:tr>
              <a:tr h="74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Yes, at least one client group has moved their event out of our venue or destination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284326"/>
                  </a:ext>
                </a:extLst>
              </a:tr>
              <a:tr h="74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Yes, at least one client group or event has moved their event to our venue or destination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1762247"/>
                  </a:ext>
                </a:extLst>
              </a:tr>
              <a:tr h="83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Yes, we know at least one client group or event has excluded our venue or destination </a:t>
                      </a:r>
                    </a:p>
                    <a:p>
                      <a:pPr algn="l" fontAlgn="b"/>
                      <a:r>
                        <a:rPr lang="en-US" sz="1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during the site-selection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6746677"/>
                  </a:ext>
                </a:extLst>
              </a:tr>
              <a:tr h="83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No, but at least one existing client or group has raised issues/concerns and/or is considered  </a:t>
                      </a:r>
                    </a:p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moving or excluding our venue/destination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1343688"/>
                  </a:ext>
                </a:extLst>
              </a:tr>
              <a:tr h="74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 issues </a:t>
                      </a:r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related to social activism or legislation have impacted bookings/interest levels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740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35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Venue technology investment and resources focus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3C5DCA-6DD8-EE32-6E15-1152D324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88974"/>
              </p:ext>
            </p:extLst>
          </p:nvPr>
        </p:nvGraphicFramePr>
        <p:xfrm>
          <a:off x="791498" y="1698248"/>
          <a:ext cx="10820399" cy="485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1520590479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1315818121"/>
                    </a:ext>
                  </a:extLst>
                </a:gridCol>
              </a:tblGrid>
              <a:tr h="357696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781168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Venue safety and security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284326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Telecommunications, internet capacity and services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953519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Digital signage and communications systems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8011807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Food and beverage-related (such as online ordering, self-service, etc.)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8060813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IT network security, cyber security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164422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Overall venue operations management and communications technology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1762247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Electrical, HVAC and/or lighting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6746677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Sales and marketing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1343688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Audio-Visual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7406594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Event production services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146596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Human resources, staffing software and platforms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1576783"/>
                  </a:ext>
                </a:extLst>
              </a:tr>
              <a:tr h="473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Video, streaming, broadcasting services or studios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5403305"/>
                  </a:ext>
                </a:extLst>
              </a:tr>
            </a:tbl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3D5E002B-9C8D-065E-E356-180E32018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three key tech investment areas are security, telecom/internet and digital signage</a:t>
            </a:r>
          </a:p>
        </p:txBody>
      </p:sp>
    </p:spTree>
    <p:extLst>
      <p:ext uri="{BB962C8B-B14F-4D97-AF65-F5344CB8AC3E}">
        <p14:creationId xmlns:p14="http://schemas.microsoft.com/office/powerpoint/2010/main" val="133127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Spaces and areas that most need investment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Technology, exhibit halls and signage are the top three areas in need of upgrades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5C74F6-3EC5-8033-E68F-7E8BA6E11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136846"/>
              </p:ext>
            </p:extLst>
          </p:nvPr>
        </p:nvGraphicFramePr>
        <p:xfrm>
          <a:off x="304800" y="1698248"/>
          <a:ext cx="11734800" cy="485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18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15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228600" y="180004"/>
            <a:ext cx="1142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Sales &amp; Marketing – what’s working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AC13DFBB-5158-6299-AA1B-396228FF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4488"/>
            <a:ext cx="97504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Enhanced partnerships, communication with DMO/CVB partners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collaborative and creative bids with DMO/CVB and hotels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Working more closely with in-building partners on bids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Sales missions, FAMs and events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Better client and group targeting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Re-engaging at industry events </a:t>
            </a:r>
          </a:p>
        </p:txBody>
      </p:sp>
    </p:spTree>
    <p:extLst>
      <p:ext uri="{BB962C8B-B14F-4D97-AF65-F5344CB8AC3E}">
        <p14:creationId xmlns:p14="http://schemas.microsoft.com/office/powerpoint/2010/main" val="350264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Innovations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an innovation wave in 2021 and 2022, there’s been less this year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E7D69B-92E5-A544-31B0-E56FE74BB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17714"/>
              </p:ext>
            </p:extLst>
          </p:nvPr>
        </p:nvGraphicFramePr>
        <p:xfrm>
          <a:off x="914400" y="2044255"/>
          <a:ext cx="4953000" cy="393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F245AE-449C-BF3A-E360-8EDC200A2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2" y="2004525"/>
            <a:ext cx="5715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latin typeface="Arial" pitchFamily="34" charset="0"/>
                <a:cs typeface="Arial" pitchFamily="34" charset="0"/>
              </a:rPr>
              <a:t>Common examples: </a:t>
            </a:r>
          </a:p>
          <a:p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Digital signage</a:t>
            </a:r>
          </a:p>
          <a:p>
            <a:pPr lvl="0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F&amp;B formats</a:t>
            </a:r>
          </a:p>
          <a:p>
            <a:pPr lvl="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Cashless points of sale </a:t>
            </a:r>
          </a:p>
          <a:p>
            <a:pPr lvl="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Management and marketing software</a:t>
            </a:r>
          </a:p>
          <a:p>
            <a:pPr lvl="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Staff management changes, restructuring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7DD8F6-D3DB-959B-2AD1-A33EF9CC0ED2}"/>
              </a:ext>
            </a:extLst>
          </p:cNvPr>
          <p:cNvCxnSpPr>
            <a:cxnSpLocks/>
          </p:cNvCxnSpPr>
          <p:nvPr/>
        </p:nvCxnSpPr>
        <p:spPr>
          <a:xfrm>
            <a:off x="6019800" y="2044255"/>
            <a:ext cx="0" cy="420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 of hotels in your markets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DA5EAE9-6F33-1BF3-5A9D-29F43592D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11467"/>
              </p:ext>
            </p:extLst>
          </p:nvPr>
        </p:nvGraphicFramePr>
        <p:xfrm>
          <a:off x="762002" y="1828800"/>
          <a:ext cx="10972798" cy="439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4608">
                  <a:extLst>
                    <a:ext uri="{9D8B030D-6E8A-4147-A177-3AD203B41FA5}">
                      <a16:colId xmlns:a16="http://schemas.microsoft.com/office/drawing/2014/main" val="1520590479"/>
                    </a:ext>
                  </a:extLst>
                </a:gridCol>
                <a:gridCol w="1468190">
                  <a:extLst>
                    <a:ext uri="{9D8B030D-6E8A-4147-A177-3AD203B41FA5}">
                      <a16:colId xmlns:a16="http://schemas.microsoft.com/office/drawing/2014/main" val="131581812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Five Hotel Trends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781168"/>
                  </a:ext>
                </a:extLst>
              </a:tr>
              <a:tr h="802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Charging consistently high room rates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953519"/>
                  </a:ext>
                </a:extLst>
              </a:tr>
              <a:tr h="802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Experiencing staffing issues, lack of staff or quality issues, etc.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8011807"/>
                  </a:ext>
                </a:extLst>
              </a:tr>
              <a:tr h="802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Generally experiencing high occupancy on the weekends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8060813"/>
                  </a:ext>
                </a:extLst>
              </a:tr>
              <a:tr h="802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Generally experiencing high occupancy on the weekdays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164422"/>
                  </a:ext>
                </a:extLst>
              </a:tr>
              <a:tr h="802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 “difficult” to work with from venue and event producer perspectives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1762247"/>
                  </a:ext>
                </a:extLst>
              </a:tr>
            </a:tbl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719EF6A6-7F81-C6A5-A715-C4E68D77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rates and occupancy – and low staffing levels </a:t>
            </a:r>
          </a:p>
        </p:txBody>
      </p:sp>
    </p:spTree>
    <p:extLst>
      <p:ext uri="{BB962C8B-B14F-4D97-AF65-F5344CB8AC3E}">
        <p14:creationId xmlns:p14="http://schemas.microsoft.com/office/powerpoint/2010/main" val="259993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WFH and hybrid work impact on event attendance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0069"/>
            <a:ext cx="11506200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industry professionals are unsure how WFH is impacting events, but some centers are seeing companies using events to bring dispersed groups together – yet some think WFH is a negative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D65BB5-1912-6056-8902-6E708C5F0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036061"/>
              </p:ext>
            </p:extLst>
          </p:nvPr>
        </p:nvGraphicFramePr>
        <p:xfrm>
          <a:off x="263014" y="1981200"/>
          <a:ext cx="11776586" cy="453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986DC6-657D-352E-720E-401BF5442ACE}"/>
              </a:ext>
            </a:extLst>
          </p:cNvPr>
          <p:cNvCxnSpPr/>
          <p:nvPr/>
        </p:nvCxnSpPr>
        <p:spPr>
          <a:xfrm flipV="1">
            <a:off x="10591800" y="21336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types of events, clients and formats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40% of centers are booking “new” types of events and groups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AC7214-0824-6FAB-A5F3-50A7EB6B6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384800"/>
              </p:ext>
            </p:extLst>
          </p:nvPr>
        </p:nvGraphicFramePr>
        <p:xfrm>
          <a:off x="522196" y="1582578"/>
          <a:ext cx="5421405" cy="443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CD82F6-FAB7-8FBD-3CFF-A0F33DDB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963580"/>
            <a:ext cx="5715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latin typeface="Arial" pitchFamily="34" charset="0"/>
                <a:cs typeface="Arial" pitchFamily="34" charset="0"/>
              </a:rPr>
              <a:t>Common examples:  </a:t>
            </a:r>
          </a:p>
          <a:p>
            <a:endParaRPr lang="en-US" sz="2200" b="1" i="1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Gaming and esports</a:t>
            </a:r>
          </a:p>
          <a:p>
            <a:pPr lvl="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Youth sports and competitions </a:t>
            </a:r>
          </a:p>
          <a:p>
            <a:pPr lvl="0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Corp. meetings to bring teams together</a:t>
            </a:r>
          </a:p>
          <a:p>
            <a:pPr lvl="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Art, entertainment and consumer-oriented; </a:t>
            </a:r>
          </a:p>
          <a:p>
            <a:pPr lvl="0"/>
            <a:r>
              <a:rPr lang="en-US" sz="2200" dirty="0">
                <a:latin typeface="Arial" pitchFamily="34" charset="0"/>
                <a:cs typeface="Arial" pitchFamily="34" charset="0"/>
              </a:rPr>
              <a:t>  Pop culture events </a:t>
            </a:r>
          </a:p>
          <a:p>
            <a:pPr lvl="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Special events, activations within events</a:t>
            </a:r>
          </a:p>
          <a:p>
            <a:pPr lvl="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2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500B17C-4192-A950-6BC5-932CA3A4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775460"/>
            <a:ext cx="10134601" cy="393954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I. Insights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II. Convention Center Survey Data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III. Event Producers &amp; Meeting Planners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IV. Conclusion – Q&amp;A </a:t>
            </a:r>
          </a:p>
          <a:p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39,829 Conference Crowd Stock Photos, Pictures &amp; Royalty-Free Images -  iStock">
            <a:extLst>
              <a:ext uri="{FF2B5EF4-FFF2-40B4-BE49-F238E27FC236}">
                <a16:creationId xmlns:a16="http://schemas.microsoft.com/office/drawing/2014/main" id="{0916A684-D63E-F7AA-53F4-6EC71DC0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4495800"/>
            <a:ext cx="3450887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group of people walking on a red carpet&#10;&#10;Description automatically generated with medium confidence">
            <a:extLst>
              <a:ext uri="{FF2B5EF4-FFF2-40B4-BE49-F238E27FC236}">
                <a16:creationId xmlns:a16="http://schemas.microsoft.com/office/drawing/2014/main" id="{FDFF1A20-9B79-AEF9-5981-BDD73CE85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37220"/>
            <a:ext cx="3445212" cy="170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hy Digital? – KLP Publishing">
            <a:extLst>
              <a:ext uri="{FF2B5EF4-FFF2-40B4-BE49-F238E27FC236}">
                <a16:creationId xmlns:a16="http://schemas.microsoft.com/office/drawing/2014/main" id="{1D22E791-B5A5-0D79-7CCF-C9866352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3219457"/>
            <a:ext cx="3445212" cy="133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80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20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228600" y="180004"/>
            <a:ext cx="1142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key clients are changing – themes 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AC13DFBB-5158-6299-AA1B-396228FF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6" y="1221782"/>
            <a:ext cx="97504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Reduced budgets, price sensitivity, negotiating more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Concerned about inflation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 attendance bookings, some events still recovering total attendance #’s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Mixed client basses – some events are strong, and others are weak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Compressed event planning schedules 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Changed or reduced staff </a:t>
            </a:r>
          </a:p>
        </p:txBody>
      </p:sp>
    </p:spTree>
    <p:extLst>
      <p:ext uri="{BB962C8B-B14F-4D97-AF65-F5344CB8AC3E}">
        <p14:creationId xmlns:p14="http://schemas.microsoft.com/office/powerpoint/2010/main" val="266110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21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228600" y="180004"/>
            <a:ext cx="1142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key clients are changing – quotes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AC13DFBB-5158-6299-AA1B-396228FF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1582400" cy="525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“Almost all are looking for 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 discounts </a:t>
            </a: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more free stuff.”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Attendance is still building back</a:t>
            </a: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behind on booking pace for larger conventions.”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“Budgets are smaller.”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</a:pPr>
            <a:endParaRPr 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Planning windows have shrunk</a:t>
            </a: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gathering event information has been a struggle whether due to staffing changes or new meeting formats.”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are growing every year and others have decreased </a:t>
            </a: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attendance.” 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“Negotiations are more difficult due to 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major budget restraints</a:t>
            </a: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“They were changing however, as things return, they seem to be 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going back to how things were</a:t>
            </a:r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4219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Importance of sustainability and net carbon emission reduction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Sustainability continues to become more important for venue and clients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DED137-7DB4-DBBC-29D3-10CDFD4AB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769825"/>
              </p:ext>
            </p:extLst>
          </p:nvPr>
        </p:nvGraphicFramePr>
        <p:xfrm>
          <a:off x="263014" y="1698248"/>
          <a:ext cx="11700386" cy="477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647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Importance of maintaining safety/security procedures/protocols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findings raise the question: Is this post-pandemic “health” related – or more about “security”?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0DC397-A2B9-A930-B271-AEA800A85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695249"/>
              </p:ext>
            </p:extLst>
          </p:nvPr>
        </p:nvGraphicFramePr>
        <p:xfrm>
          <a:off x="304800" y="1828800"/>
          <a:ext cx="1165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238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Inflation is one of the major issues and challenges 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Inflation is the #1 rated risk to growth by event producers and meeting planners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7A8508-CB4B-E430-DA03-B264F4646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989871"/>
              </p:ext>
            </p:extLst>
          </p:nvPr>
        </p:nvGraphicFramePr>
        <p:xfrm>
          <a:off x="609604" y="1538913"/>
          <a:ext cx="4674006" cy="46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682DA0-77F0-CCED-0117-2A31B097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67544"/>
            <a:ext cx="5791200" cy="43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latin typeface="Arial" pitchFamily="34" charset="0"/>
                <a:cs typeface="Arial" pitchFamily="34" charset="0"/>
              </a:rPr>
              <a:t>Common examples:  </a:t>
            </a:r>
          </a:p>
          <a:p>
            <a:endParaRPr lang="en-US" sz="2200" b="1" i="1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Labor</a:t>
            </a: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F&amp;B</a:t>
            </a: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Utilities, energy</a:t>
            </a: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Contractors and service providers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“F&amp;B prices have seen several rate increases over the last 3 years.”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“Labor, utilities, contractors – pretty much everything across the board have experienced increases.”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DE0330-3A83-A203-7C01-09F543E78150}"/>
              </a:ext>
            </a:extLst>
          </p:cNvPr>
          <p:cNvCxnSpPr/>
          <p:nvPr/>
        </p:nvCxnSpPr>
        <p:spPr>
          <a:xfrm>
            <a:off x="5562600" y="19050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8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 pricing increases by convention centers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Parking, F&amp;B, labor and AV have seen the largest price increases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29E5E-4FE6-4D77-A666-B08288942A21}"/>
              </a:ext>
            </a:extLst>
          </p:cNvPr>
          <p:cNvSpPr txBox="1"/>
          <p:nvPr/>
        </p:nvSpPr>
        <p:spPr>
          <a:xfrm>
            <a:off x="3581400" y="1828800"/>
            <a:ext cx="5181600" cy="336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Convention Centers Pricing Increases 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A9399-F095-6131-D0B1-20B00F295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189028"/>
              </p:ext>
            </p:extLst>
          </p:nvPr>
        </p:nvGraphicFramePr>
        <p:xfrm>
          <a:off x="152400" y="2133600"/>
          <a:ext cx="11887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Another National Price increase AGAIN on paper November 2021 - Aresco Inc -  Wide Format Printing Specialists &amp; Office Equipment">
            <a:extLst>
              <a:ext uri="{FF2B5EF4-FFF2-40B4-BE49-F238E27FC236}">
                <a16:creationId xmlns:a16="http://schemas.microsoft.com/office/drawing/2014/main" id="{53AC3990-1063-9624-B181-0C887827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62200"/>
            <a:ext cx="3810000" cy="2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25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of AI on the convention center industry, quotes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FA2B6-C9BE-E2C2-7407-4B489460090D}"/>
              </a:ext>
            </a:extLst>
          </p:cNvPr>
          <p:cNvSpPr txBox="1"/>
          <p:nvPr/>
        </p:nvSpPr>
        <p:spPr>
          <a:xfrm>
            <a:off x="685800" y="1675686"/>
            <a:ext cx="1120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“AI could help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low value work 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save time and labor.”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feel that AI could enhance the way us humans interact with our clients and/or potential clients through social media marketing.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can never take the place of the desire to seek human interaction and networking. 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work with 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create more powerful platforms in all aspects.”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feel it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benefit this industry in many areas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Hospitality industry is gray industry meaning no event is the same, so I don't see AI replacing team members but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things more efficient 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AI cleaning floors, etc.”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“Replace marketing positions.”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Unsure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501002E-C2C4-FFC4-5082-0117F24CE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260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 too early to tell… </a:t>
            </a:r>
          </a:p>
        </p:txBody>
      </p:sp>
    </p:spTree>
    <p:extLst>
      <p:ext uri="{BB962C8B-B14F-4D97-AF65-F5344CB8AC3E}">
        <p14:creationId xmlns:p14="http://schemas.microsoft.com/office/powerpoint/2010/main" val="2020093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5000" contrast="25000"/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810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Black" pitchFamily="34" charset="0"/>
              </a:rPr>
              <a:t>Event Producers</a:t>
            </a:r>
          </a:p>
        </p:txBody>
      </p:sp>
    </p:spTree>
    <p:extLst>
      <p:ext uri="{BB962C8B-B14F-4D97-AF65-F5344CB8AC3E}">
        <p14:creationId xmlns:p14="http://schemas.microsoft.com/office/powerpoint/2010/main" val="1835913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Producers: Investments and risks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39969"/>
            <a:ext cx="11506200" cy="64633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Overall, event producer and meeting planner performance has been good but mixed. The return to in-person has been robust but each event, sector and organization is different – and there are challenges. 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5027A7-0307-53CE-435F-ABC5C48478C5}"/>
              </a:ext>
            </a:extLst>
          </p:cNvPr>
          <p:cNvGraphicFramePr/>
          <p:nvPr/>
        </p:nvGraphicFramePr>
        <p:xfrm>
          <a:off x="152400" y="3216791"/>
          <a:ext cx="5105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1F84AE33-B6FE-F06C-AD0C-DAFFC948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2" y="2907268"/>
            <a:ext cx="43323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Event Producers are Investing 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10FEFF-1026-FBF1-C95E-06016A34AA81}"/>
              </a:ext>
            </a:extLst>
          </p:cNvPr>
          <p:cNvCxnSpPr>
            <a:cxnSpLocks/>
          </p:cNvCxnSpPr>
          <p:nvPr/>
        </p:nvCxnSpPr>
        <p:spPr>
          <a:xfrm>
            <a:off x="5715000" y="1905000"/>
            <a:ext cx="0" cy="4816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D9302E5C-3E11-CD6F-CA0D-E04D6668B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791845"/>
            <a:ext cx="43323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Risks 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A32C06-1D9B-4E17-819B-17B502A79F77}"/>
              </a:ext>
            </a:extLst>
          </p:cNvPr>
          <p:cNvGraphicFramePr/>
          <p:nvPr/>
        </p:nvGraphicFramePr>
        <p:xfrm>
          <a:off x="6172201" y="3216791"/>
          <a:ext cx="579119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A72D8B5D-BF98-B385-5FCF-144467C6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48006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centres help with attendance marketing and attendee services? Education and experiential elements are also key.   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F1C1711-2F79-2C11-C2D2-E37732CD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28800"/>
            <a:ext cx="53340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 of the inflation is “on-site” venue-related and working with hotels is challenging – and a sign of “normality” is event competition is increasing somewhat again. 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6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Producers: Where they want venues to invest, add value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5027A7-0307-53CE-435F-ABC5C4847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765934"/>
              </p:ext>
            </p:extLst>
          </p:nvPr>
        </p:nvGraphicFramePr>
        <p:xfrm>
          <a:off x="152399" y="1752600"/>
          <a:ext cx="632458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1F84AE33-B6FE-F06C-AD0C-DAFFC948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54101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Producers: Where Venues Should Invest 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34CC5F-39E2-2FCC-A3A8-0054B127DAA7}"/>
              </a:ext>
            </a:extLst>
          </p:cNvPr>
          <p:cNvCxnSpPr>
            <a:cxnSpLocks/>
          </p:cNvCxnSpPr>
          <p:nvPr/>
        </p:nvCxnSpPr>
        <p:spPr>
          <a:xfrm>
            <a:off x="6705600" y="13716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>
            <a:extLst>
              <a:ext uri="{FF2B5EF4-FFF2-40B4-BE49-F238E27FC236}">
                <a16:creationId xmlns:a16="http://schemas.microsoft.com/office/drawing/2014/main" id="{32BD3EB0-B7CA-BC55-78B8-FA869D8C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95400"/>
            <a:ext cx="5257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Producers: How Venues Can Add Value 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BC665-E461-079D-4DD6-2FF0DCFF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5" y="1905000"/>
            <a:ext cx="4876795" cy="481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Continue to add more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attendee-focused amenities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, services and areas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Contain costs, more visibility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, discounts (especially technology, AV and F&amp;B)</a:t>
            </a:r>
          </a:p>
          <a:p>
            <a:pPr>
              <a:lnSpc>
                <a:spcPct val="107000"/>
              </a:lnSpc>
              <a:tabLst>
                <a:tab pos="762000" algn="l"/>
              </a:tabLst>
            </a:pP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More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timely responses 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to RFPs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Be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customer service 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centric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Focus on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sustainability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Better communicate 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venue news, new services and staff changes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1600" b="1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Take more of a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partnership 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approach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7620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Increase staffing </a:t>
            </a:r>
          </a:p>
        </p:txBody>
      </p:sp>
    </p:spTree>
    <p:extLst>
      <p:ext uri="{BB962C8B-B14F-4D97-AF65-F5344CB8AC3E}">
        <p14:creationId xmlns:p14="http://schemas.microsoft.com/office/powerpoint/2010/main" val="301819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F60BA-F3C7-BC5C-31F7-9F3C7AD98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2819400"/>
            <a:ext cx="10896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 themes</a:t>
            </a:r>
          </a:p>
          <a:p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Strong rebound overall, yet mixed performance for different types of events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Rebound has surprised the industry – although attendees and corporations consistently said in 2020 to 2021/2022 they would come back to events quickly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2024 should be the true “back to normal” year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What’s changed: inflation, staffing challenges, booking shifts…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09D19-9D25-BCB1-66D6-81D85E4BCE9E}"/>
              </a:ext>
            </a:extLst>
          </p:cNvPr>
          <p:cNvSpPr txBox="1"/>
          <p:nvPr/>
        </p:nvSpPr>
        <p:spPr>
          <a:xfrm>
            <a:off x="685800" y="1089422"/>
            <a:ext cx="1059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Two surveys conducted in Q2 of 2023 – Convention Center management executives (45 responses), </a:t>
            </a:r>
            <a:r>
              <a:rPr lang="en-US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conducted with the Convention Center Consortium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 and a diverse group of Event Producers and Meeting Planners (over 100 responses)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2625B5C-8D0A-EB8E-63D9-97CDEEBD2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 the Study </a:t>
            </a:r>
          </a:p>
        </p:txBody>
      </p:sp>
    </p:spTree>
    <p:extLst>
      <p:ext uri="{BB962C8B-B14F-4D97-AF65-F5344CB8AC3E}">
        <p14:creationId xmlns:p14="http://schemas.microsoft.com/office/powerpoint/2010/main" val="3569416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1042463"/>
            <a:ext cx="1066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itchFamily="34" charset="0"/>
              </a:rPr>
              <a:t>A large segment of event producers, but still under half, say they plan to launch a completely new in-person event over the next two years. Some are taking risks in a good economy; others are responding to specific industry trends – and others are trying to adapt and survive.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" y="2209800"/>
            <a:ext cx="5124450" cy="55399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Arial" pitchFamily="34" charset="0"/>
                <a:cs typeface="Arial" pitchFamily="34" charset="0"/>
              </a:rPr>
              <a:t>Over four out of ten event producers expect to launch an entirely new event within the next two years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33FAFA-532B-59EE-9873-60C4051D3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646849"/>
              </p:ext>
            </p:extLst>
          </p:nvPr>
        </p:nvGraphicFramePr>
        <p:xfrm>
          <a:off x="-1143000" y="2486799"/>
          <a:ext cx="8839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AF84CB-4D4D-AE52-FCE6-5457EE76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Producers: % Planning to launch new events in next 2 years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FAC4A02-32B3-8FAA-E7AA-FA34A1B4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AE8B81-1D7D-F8A1-4979-B741D2BE5212}"/>
              </a:ext>
            </a:extLst>
          </p:cNvPr>
          <p:cNvGrpSpPr/>
          <p:nvPr/>
        </p:nvGrpSpPr>
        <p:grpSpPr>
          <a:xfrm rot="21041470">
            <a:off x="5099394" y="2419269"/>
            <a:ext cx="6858001" cy="2997604"/>
            <a:chOff x="228599" y="4027891"/>
            <a:chExt cx="8572752" cy="2553776"/>
          </a:xfrm>
        </p:grpSpPr>
        <p:pic>
          <p:nvPicPr>
            <p:cNvPr id="6" name="Picture 2" descr="http://www.intel.com/content/dam/www/program/embedded/internet-of-things/assets/mobile-garage-idf-2014-16x9.jpg.rendition.intel.web.1072.603.jpg">
              <a:extLst>
                <a:ext uri="{FF2B5EF4-FFF2-40B4-BE49-F238E27FC236}">
                  <a16:creationId xmlns:a16="http://schemas.microsoft.com/office/drawing/2014/main" id="{095C1795-E9DD-D75C-2628-91822874D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lum bright="-32000" contrast="1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57843">
              <a:off x="5372350" y="4702245"/>
              <a:ext cx="3429001" cy="18794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7" name="Picture 2" descr="http://www.thesfnews.com/wp-content/uploads/2015/09/dreamforce.jpg">
              <a:extLst>
                <a:ext uri="{FF2B5EF4-FFF2-40B4-BE49-F238E27FC236}">
                  <a16:creationId xmlns:a16="http://schemas.microsoft.com/office/drawing/2014/main" id="{516758C9-CA61-9EB3-6AF7-7B395426F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81205">
              <a:off x="228599" y="4794578"/>
              <a:ext cx="4114800" cy="16193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Google Shape;570;p59">
              <a:extLst>
                <a:ext uri="{FF2B5EF4-FFF2-40B4-BE49-F238E27FC236}">
                  <a16:creationId xmlns:a16="http://schemas.microsoft.com/office/drawing/2014/main" id="{4389F960-E62D-BA31-BE76-73587811F0C6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54824">
              <a:off x="3086099" y="4027891"/>
              <a:ext cx="2971800" cy="15834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4377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1251922"/>
            <a:ext cx="1089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itchFamily="34" charset="0"/>
              </a:rPr>
              <a:t>Just under three-quarters of the respondents say, their attendees are registering closer to the event dates.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48050" y="2133600"/>
            <a:ext cx="4991100" cy="55399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Arial" pitchFamily="34" charset="0"/>
                <a:cs typeface="Arial" pitchFamily="34" charset="0"/>
              </a:rPr>
              <a:t>Is a meaningful to large segment of your attendees registering closer to event dates?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8FEAB9-8F7D-7786-93F1-1DE76F5125FA}"/>
              </a:ext>
            </a:extLst>
          </p:cNvPr>
          <p:cNvGraphicFramePr/>
          <p:nvPr/>
        </p:nvGraphicFramePr>
        <p:xfrm>
          <a:off x="1752600" y="2778126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310E89-D1A1-743C-1691-48BC03EE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Producers: Are attendees registering closer to event dates?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2F50A24-5DB1-DD2D-27DD-FD8992C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01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1087755"/>
            <a:ext cx="10663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itchFamily="34" charset="0"/>
              </a:rPr>
              <a:t>Most event producers are unsure how work-from-home and hybrid work has impacted attendance. 30% said “no change” and 14% are “unsure.”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00450" y="2048218"/>
            <a:ext cx="4991100" cy="32316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Arial" pitchFamily="34" charset="0"/>
                <a:cs typeface="Arial" pitchFamily="34" charset="0"/>
              </a:rPr>
              <a:t>WFH and Hybrid Work Impact on Attendance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E4E3D0-4F38-29F0-3256-F5271E1F7ACC}"/>
              </a:ext>
            </a:extLst>
          </p:cNvPr>
          <p:cNvGraphicFramePr/>
          <p:nvPr/>
        </p:nvGraphicFramePr>
        <p:xfrm>
          <a:off x="0" y="2209801"/>
          <a:ext cx="12192000" cy="446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985A82-CFDA-30BB-A190-F7B12A70D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Producers: How WFH/hybrid work impacts attendance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69FA32-65BF-728B-C163-1DB07D3C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1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5000" contrast="25000"/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810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Black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17395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 Centers: Industry outlook next three+ years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 center executives are confident about the next few years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DEADCA-6857-9E92-7B5F-4A2997BFA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49598"/>
              </p:ext>
            </p:extLst>
          </p:nvPr>
        </p:nvGraphicFramePr>
        <p:xfrm>
          <a:off x="762001" y="1828800"/>
          <a:ext cx="110907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47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6A748-14CC-2DCA-C2F0-686B997D31AD}"/>
              </a:ext>
            </a:extLst>
          </p:cNvPr>
          <p:cNvSpPr txBox="1"/>
          <p:nvPr/>
        </p:nvSpPr>
        <p:spPr>
          <a:xfrm>
            <a:off x="609600" y="1295400"/>
            <a:ext cx="113242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Strong rebound overall – but mixed performance for different types of events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What’s changed: inflation, staffing challenges, booking shifts, social activism/politics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Sports and competitions continue to be a critical booking category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How long will inflation last?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Need for continued investments with technology a focus – and a mini-expansion wave building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2024 should be the true “back to normal” year</a:t>
            </a:r>
          </a:p>
        </p:txBody>
      </p:sp>
    </p:spTree>
    <p:extLst>
      <p:ext uri="{BB962C8B-B14F-4D97-AF65-F5344CB8AC3E}">
        <p14:creationId xmlns:p14="http://schemas.microsoft.com/office/powerpoint/2010/main" val="1101608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36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228601"/>
            <a:ext cx="9067800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 Center executive quotes on the industry outlook 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" y="7620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536576" y="1066800"/>
            <a:ext cx="10664824" cy="525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“At the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buildings are expanding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is painting a positive outlook.”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and labor concerns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remain priorities.”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“Depending on the event/segment I believe we will continue to see declining in-person attendance as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segments are facing economic pressure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also feel like the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 has given people an excuse to not attend live events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pay for the front lines positions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hard to staff and make the biggest impact on customer experience. People have realized the importance of gathering together so overall I think the pandemic spurred on growth in the events industry.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We've recovered stronger than we were pre-pandemic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475FA-1ABB-2A55-1923-69F60FBEA162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815340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491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37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228601"/>
            <a:ext cx="9067800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 Center executive quotes on the industry outlook 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" y="7620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471196" y="1152404"/>
            <a:ext cx="10664824" cy="45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think the trend will go less association/corporate and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social/sports related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“Security, theft, homelessness etc. is a big concern.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see 20 good tweets go unnoticed and the 1 negative one gets headlines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“Sustainability, legacy and impact of business events will make events even more relevant and important but will also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us to think differently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face-to-face need to interact is still strong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475FA-1ABB-2A55-1923-69F60FBEA162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815340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674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38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228601"/>
            <a:ext cx="9067800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 Center executive quotes on the industry outlook 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" y="7620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471196" y="1386804"/>
            <a:ext cx="10664824" cy="387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is a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deal of movement happening in our industry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it’s tough to tell everything right now.”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has become somewhat a challenge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less flights being offered and ticket price increases.”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from home are making Annual Conventions a ‘must go to’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opportunity to see colleagues in-person”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475FA-1ABB-2A55-1923-69F60FBEA162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815340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032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39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1587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685800" y="457200"/>
            <a:ext cx="9753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5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“The purpose of events is being questioned…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0298C-B242-B5CE-9506-F839517E5DDD}"/>
              </a:ext>
            </a:extLst>
          </p:cNvPr>
          <p:cNvSpPr txBox="1"/>
          <p:nvPr/>
        </p:nvSpPr>
        <p:spPr>
          <a:xfrm>
            <a:off x="811161" y="3991680"/>
            <a:ext cx="975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best events will thrive.”</a:t>
            </a:r>
            <a:r>
              <a:rPr lang="en-US" sz="6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7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5000" contrast="25000"/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81000"/>
            <a:ext cx="685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Black" pitchFamily="34" charset="0"/>
              </a:rPr>
              <a:t>Convention Center Survey Data</a:t>
            </a:r>
          </a:p>
        </p:txBody>
      </p:sp>
    </p:spTree>
    <p:extLst>
      <p:ext uri="{BB962C8B-B14F-4D97-AF65-F5344CB8AC3E}">
        <p14:creationId xmlns:p14="http://schemas.microsoft.com/office/powerpoint/2010/main" val="1721234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bnc.co.uk/assets/images/Preferred%20Suppliers/ExCeL%20London/busy%20event.jpg"/>
          <p:cNvPicPr>
            <a:picLocks noChangeAspect="1" noChangeArrowheads="1"/>
          </p:cNvPicPr>
          <p:nvPr/>
        </p:nvPicPr>
        <p:blipFill>
          <a:blip r:embed="rId2" cstate="print">
            <a:lum bright="-33000" contrast="-2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662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bg1"/>
                </a:solidFill>
                <a:latin typeface="Arial Black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7554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 the Respondents: Destination size and center gsf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022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Destination size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7578C-6AB6-AC8D-CDE3-105398DB29CB}"/>
              </a:ext>
            </a:extLst>
          </p:cNvPr>
          <p:cNvGraphicFramePr/>
          <p:nvPr/>
        </p:nvGraphicFramePr>
        <p:xfrm>
          <a:off x="685800" y="1443572"/>
          <a:ext cx="10972800" cy="189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92B2AB2F-10B0-35C8-C47F-91B759E9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80223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 Center size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F7C547-7A33-DE1F-7141-59573C186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669767"/>
              </p:ext>
            </p:extLst>
          </p:nvPr>
        </p:nvGraphicFramePr>
        <p:xfrm>
          <a:off x="796414" y="4191000"/>
          <a:ext cx="10972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234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 performing client and group segments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Associations are the key industry group – but sporting events and competitions have become critical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BE5811-EC67-C2F9-BF0D-8DB16DF62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824424"/>
              </p:ext>
            </p:extLst>
          </p:nvPr>
        </p:nvGraphicFramePr>
        <p:xfrm>
          <a:off x="342898" y="1828800"/>
          <a:ext cx="1162050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75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1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458200" y="6477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7EE528F4-D5A0-4685-975C-C614BF32372E}" type="slidenum">
              <a:rPr lang="en-US" sz="1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7</a:t>
            </a:fld>
            <a:endParaRPr lang="en-US" sz="1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1720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B8153-7B88-ADA3-1BA0-8990BE37DB75}"/>
              </a:ext>
            </a:extLst>
          </p:cNvPr>
          <p:cNvSpPr txBox="1"/>
          <p:nvPr/>
        </p:nvSpPr>
        <p:spPr>
          <a:xfrm>
            <a:off x="228600" y="180004"/>
            <a:ext cx="1142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Attendance recovery vs. 2019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7CC3A1F-C7D7-4CEF-3BDC-2E4471321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28749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1F9D469-7D06-221F-179F-7BB60BB3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47125"/>
            <a:ext cx="289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71%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6FCD38-82C5-719C-1261-D6A33814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404305"/>
            <a:ext cx="2895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6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BA2176E-6E5C-279C-B0A5-D23099E7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90208"/>
            <a:ext cx="342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CB6B67-B4AE-C84F-2ABE-1FCB881E5DC6}"/>
              </a:ext>
            </a:extLst>
          </p:cNvPr>
          <p:cNvCxnSpPr>
            <a:cxnSpLocks/>
          </p:cNvCxnSpPr>
          <p:nvPr/>
        </p:nvCxnSpPr>
        <p:spPr>
          <a:xfrm>
            <a:off x="5562600" y="2528749"/>
            <a:ext cx="0" cy="25004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>
            <a:extLst>
              <a:ext uri="{FF2B5EF4-FFF2-40B4-BE49-F238E27FC236}">
                <a16:creationId xmlns:a16="http://schemas.microsoft.com/office/drawing/2014/main" id="{AC13DFBB-5158-6299-AA1B-396228FF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5831413"/>
            <a:ext cx="105124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all responding venues, YTD to May/June each year. 2024 should be the “full recovery” year. These statistics for 2023 are a little bit higher than to what event producers and meeting planners have said in studies.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FB152-35F6-248C-D92D-A86E5929F565}"/>
              </a:ext>
            </a:extLst>
          </p:cNvPr>
          <p:cNvSpPr txBox="1"/>
          <p:nvPr/>
        </p:nvSpPr>
        <p:spPr>
          <a:xfrm>
            <a:off x="2743200" y="1383227"/>
            <a:ext cx="670560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Convention Center Estimates</a:t>
            </a:r>
          </a:p>
        </p:txBody>
      </p:sp>
    </p:spTree>
    <p:extLst>
      <p:ext uri="{BB962C8B-B14F-4D97-AF65-F5344CB8AC3E}">
        <p14:creationId xmlns:p14="http://schemas.microsoft.com/office/powerpoint/2010/main" val="14655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el Hughes\Desktop\AI Red 7\LinkedIn\Busy Event Floor Photo.jpg"/>
          <p:cNvPicPr>
            <a:picLocks noChangeAspect="1" noChangeArrowheads="1"/>
          </p:cNvPicPr>
          <p:nvPr/>
        </p:nvPicPr>
        <p:blipFill>
          <a:blip r:embed="rId3" cstate="print">
            <a:lum bright="-35000" contrast="3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1173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 Black" pitchFamily="34" charset="0"/>
              </a:rPr>
              <a:t>Event Producer reported attendance rebound vs. 2019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82D66-B374-08BE-FB83-463616622E00}"/>
              </a:ext>
            </a:extLst>
          </p:cNvPr>
          <p:cNvSpPr txBox="1"/>
          <p:nvPr/>
        </p:nvSpPr>
        <p:spPr>
          <a:xfrm>
            <a:off x="76200" y="3547168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491B-B13E-8955-A813-0201741C828A}"/>
              </a:ext>
            </a:extLst>
          </p:cNvPr>
          <p:cNvSpPr txBox="1"/>
          <p:nvPr/>
        </p:nvSpPr>
        <p:spPr>
          <a:xfrm>
            <a:off x="1689847" y="319418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0C239-1FBC-3C30-6628-BF693C308C4F}"/>
              </a:ext>
            </a:extLst>
          </p:cNvPr>
          <p:cNvSpPr txBox="1"/>
          <p:nvPr/>
        </p:nvSpPr>
        <p:spPr>
          <a:xfrm>
            <a:off x="3657600" y="37146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EDC9A-4BC8-15E1-CDFC-1E315330E89E}"/>
              </a:ext>
            </a:extLst>
          </p:cNvPr>
          <p:cNvSpPr txBox="1"/>
          <p:nvPr/>
        </p:nvSpPr>
        <p:spPr>
          <a:xfrm>
            <a:off x="5562600" y="29219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648B0-7742-F23E-E6F4-8B8D09D5C7CF}"/>
              </a:ext>
            </a:extLst>
          </p:cNvPr>
          <p:cNvSpPr txBox="1"/>
          <p:nvPr/>
        </p:nvSpPr>
        <p:spPr>
          <a:xfrm>
            <a:off x="7325058" y="219078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6758A-FBC9-256A-1105-682E46B01F7F}"/>
              </a:ext>
            </a:extLst>
          </p:cNvPr>
          <p:cNvSpPr txBox="1"/>
          <p:nvPr/>
        </p:nvSpPr>
        <p:spPr>
          <a:xfrm>
            <a:off x="9914067" y="1563860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C70F7-309C-6A94-E26D-494835684704}"/>
              </a:ext>
            </a:extLst>
          </p:cNvPr>
          <p:cNvSpPr txBox="1"/>
          <p:nvPr/>
        </p:nvSpPr>
        <p:spPr>
          <a:xfrm>
            <a:off x="9196892" y="2106305"/>
            <a:ext cx="30112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0648D-478D-4323-4871-59C04F2FC22E}"/>
              </a:ext>
            </a:extLst>
          </p:cNvPr>
          <p:cNvSpPr txBox="1"/>
          <p:nvPr/>
        </p:nvSpPr>
        <p:spPr>
          <a:xfrm>
            <a:off x="125506" y="4245114"/>
            <a:ext cx="147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9E0BD-D0D1-864F-6C11-412AF45FF644}"/>
              </a:ext>
            </a:extLst>
          </p:cNvPr>
          <p:cNvSpPr txBox="1"/>
          <p:nvPr/>
        </p:nvSpPr>
        <p:spPr>
          <a:xfrm>
            <a:off x="1689847" y="3786426"/>
            <a:ext cx="1662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79A9A-3794-00DB-3D21-E928BB8F2CD6}"/>
              </a:ext>
            </a:extLst>
          </p:cNvPr>
          <p:cNvSpPr txBox="1"/>
          <p:nvPr/>
        </p:nvSpPr>
        <p:spPr>
          <a:xfrm>
            <a:off x="3657600" y="4396026"/>
            <a:ext cx="1662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01E81-057D-776A-CC71-CFC2E7AAA318}"/>
              </a:ext>
            </a:extLst>
          </p:cNvPr>
          <p:cNvSpPr txBox="1"/>
          <p:nvPr/>
        </p:nvSpPr>
        <p:spPr>
          <a:xfrm>
            <a:off x="5410200" y="3505200"/>
            <a:ext cx="191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B9A8B2-0E8B-31F3-B978-7A2441E28C40}"/>
              </a:ext>
            </a:extLst>
          </p:cNvPr>
          <p:cNvCxnSpPr>
            <a:cxnSpLocks/>
          </p:cNvCxnSpPr>
          <p:nvPr/>
        </p:nvCxnSpPr>
        <p:spPr>
          <a:xfrm>
            <a:off x="9220200" y="1513858"/>
            <a:ext cx="0" cy="41249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36DB1E-77C1-F810-E719-D100EAE4BCF3}"/>
              </a:ext>
            </a:extLst>
          </p:cNvPr>
          <p:cNvSpPr txBox="1"/>
          <p:nvPr/>
        </p:nvSpPr>
        <p:spPr>
          <a:xfrm>
            <a:off x="7184317" y="2805353"/>
            <a:ext cx="191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A7E637-F5F7-7FCB-50F5-5BBF1EAB6E4B}"/>
              </a:ext>
            </a:extLst>
          </p:cNvPr>
          <p:cNvCxnSpPr>
            <a:cxnSpLocks/>
          </p:cNvCxnSpPr>
          <p:nvPr/>
        </p:nvCxnSpPr>
        <p:spPr>
          <a:xfrm>
            <a:off x="3429000" y="3194181"/>
            <a:ext cx="0" cy="19874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2133600" cy="365125"/>
          </a:xfrm>
        </p:spPr>
        <p:txBody>
          <a:bodyPr/>
          <a:lstStyle/>
          <a:p>
            <a:fld id="{7EE528F4-D5A0-4685-975C-C614BF3237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3B155DA-53E4-ECCA-D571-5B9B773E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15062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industry rebound has been much better than expected 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DEBA56-BF82-ED12-B165-69FC4D8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78468"/>
            <a:ext cx="115062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pace of recovery has surprised 83% of convention center executives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1483FB-E421-A040-BE1D-B0400A735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932951"/>
              </p:ext>
            </p:extLst>
          </p:nvPr>
        </p:nvGraphicFramePr>
        <p:xfrm>
          <a:off x="457200" y="2590800"/>
          <a:ext cx="1131201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C9B84031-375E-6B4B-870F-D41E4D45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01120"/>
            <a:ext cx="5943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Convention Center Business Recovery Performance Compared to Pandemic Expectations 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534094-0546-2159-12B6-F444BC39DBAF}"/>
              </a:ext>
            </a:extLst>
          </p:cNvPr>
          <p:cNvSpPr/>
          <p:nvPr/>
        </p:nvSpPr>
        <p:spPr>
          <a:xfrm>
            <a:off x="9652821" y="5181600"/>
            <a:ext cx="1015179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B9CAD9-C1E0-34D2-F440-77AC918799AE}"/>
              </a:ext>
            </a:extLst>
          </p:cNvPr>
          <p:cNvCxnSpPr>
            <a:endCxn id="4" idx="0"/>
          </p:cNvCxnSpPr>
          <p:nvPr/>
        </p:nvCxnSpPr>
        <p:spPr>
          <a:xfrm flipV="1">
            <a:off x="6096000" y="2590800"/>
            <a:ext cx="17207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urprise Images - Free Download on Freepik">
            <a:extLst>
              <a:ext uri="{FF2B5EF4-FFF2-40B4-BE49-F238E27FC236}">
                <a16:creationId xmlns:a16="http://schemas.microsoft.com/office/drawing/2014/main" id="{6724D565-2A9C-A251-ADF9-0745CB91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999">
            <a:off x="8203572" y="1671871"/>
            <a:ext cx="3383725" cy="28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1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2325</Words>
  <Application>Microsoft Office PowerPoint</Application>
  <PresentationFormat>Widescreen</PresentationFormat>
  <Paragraphs>404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Hughes</dc:creator>
  <cp:lastModifiedBy>Michael Hughes</cp:lastModifiedBy>
  <cp:revision>3823</cp:revision>
  <cp:lastPrinted>2022-06-08T19:11:56Z</cp:lastPrinted>
  <dcterms:created xsi:type="dcterms:W3CDTF">2013-12-05T16:35:22Z</dcterms:created>
  <dcterms:modified xsi:type="dcterms:W3CDTF">2025-01-16T17:36:21Z</dcterms:modified>
</cp:coreProperties>
</file>